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Krona One"/>
      <p:regular r:id="rId61"/>
    </p:embeddedFont>
    <p:embeddedFont>
      <p:font typeface="Robot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regular.fntdata"/><Relationship Id="rId61" Type="http://schemas.openxmlformats.org/officeDocument/2006/relationships/font" Target="fonts/KronaOne-regular.fntdata"/><Relationship Id="rId20" Type="http://schemas.openxmlformats.org/officeDocument/2006/relationships/slide" Target="slides/slide14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3a860141b_0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3a860141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3a860141b_0_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63a860141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3a860141b_0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63a860141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3a860141b_0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63a860141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3a860141b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63a860141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3a860141b_0_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63a860141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3a860141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63a860141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63a860141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63a860141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3a860141b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3a860141b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63a860141b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63a860141b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5169e25e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45169e25e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5169e25e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45169e25e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5169e25e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45169e25e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63a860141b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63a860141b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3a860141b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63a860141b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63a860141b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63a860141b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63a860141b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63a860141b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63a860141b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63a860141b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63a860141b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63a860141b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63a860141b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63a860141b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63a860141b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63a860141b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3a860141b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63a860141b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3a860141b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63a860141b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63a860141b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63a860141b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63a860141b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63a860141b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63a860141b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63a860141b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63a860141b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63a860141b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63a860141b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63a860141b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63a860141b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63a860141b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3a860141b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3a860141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63a860141b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63a860141b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63a860141b_0_4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363a860141b_0_4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63a860141b_0_4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363a860141b_0_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75ea7bdae9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375ea7bdae9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63a860141b_0_4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363a860141b_0_4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63a860141b_0_4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363a860141b_0_4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63a860141b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63a860141b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63a860141b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63a860141b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63a860141b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63a860141b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63a860141b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63a860141b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3a860141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3a860141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63a860141b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63a860141b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7541282923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75412829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63a860141b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63a860141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63a860141b_0_6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63a860141b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63a860141b_0_7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63a860141b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3a860141b_0_8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63a860141b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5169e25e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5169e25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3a860141b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63a860141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2" name="Google Shape;112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35DCB2"/>
            </a:gs>
            <a:gs pos="100000">
              <a:srgbClr val="373AFD"/>
            </a:gs>
          </a:gsLst>
          <a:lin ang="0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hBnI2dKCVxg" TargetMode="External"/><Relationship Id="rId4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esisenaisp-my.sharepoint.com/:p:/g/personal/caio_almeida_sp_senai_br/ERWCWbFbZ5xAhDz5bair9hoBHHsezMRn7qf6CuIhufwScQ?e=AtPeEG" TargetMode="External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6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>
            <p:ph type="title"/>
          </p:nvPr>
        </p:nvSpPr>
        <p:spPr>
          <a:xfrm>
            <a:off x="490250" y="488250"/>
            <a:ext cx="7809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/>
              <a:t>Programação em Python para Data Science</a:t>
            </a:r>
            <a:endParaRPr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ser</a:t>
            </a:r>
            <a:r>
              <a:rPr lang="pt-BR"/>
              <a:t>á dividido?</a:t>
            </a:r>
            <a:endParaRPr/>
          </a:p>
        </p:txBody>
      </p:sp>
      <p:cxnSp>
        <p:nvCxnSpPr>
          <p:cNvPr id="183" name="Google Shape;183;p35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35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Parte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Estatística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86" name="Google Shape;186;p35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5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Parte 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Python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89" name="Google Shape;189;p35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35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Parte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91" name="Google Shape;191;p35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Bibliotecas para Data Science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92" name="Google Shape;192;p35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93" name="Google Shape;193;p35"/>
            <p:cNvCxnSpPr>
              <a:stCxn id="194" idx="6"/>
              <a:endCxn id="195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94" name="Google Shape;194;p35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5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5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</a:t>
            </a:r>
            <a:r>
              <a:rPr lang="pt-BR"/>
              <a:t>é Data Science?</a:t>
            </a:r>
            <a:endParaRPr/>
          </a:p>
        </p:txBody>
      </p:sp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471900" y="1919075"/>
            <a:ext cx="8025600" cy="26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Data Science, ou Ciência de Dados, é uma área multidisciplinar que combina estatística, programação, conhecimento do domínio e técnicas de visualização para extrair conhecimento e insights de dados brutos.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Em outras palavras: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/>
              <a:t>É o processo de transformar dados em informações úteis para a tomada de decisão.</a:t>
            </a:r>
            <a:endParaRPr sz="1800"/>
          </a:p>
        </p:txBody>
      </p:sp>
      <p:cxnSp>
        <p:nvCxnSpPr>
          <p:cNvPr id="203" name="Google Shape;203;p36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 principais:</a:t>
            </a:r>
            <a:endParaRPr/>
          </a:p>
        </p:txBody>
      </p:sp>
      <p:sp>
        <p:nvSpPr>
          <p:cNvPr id="209" name="Google Shape;209;p37"/>
          <p:cNvSpPr txBox="1"/>
          <p:nvPr>
            <p:ph idx="1" type="body"/>
          </p:nvPr>
        </p:nvSpPr>
        <p:spPr>
          <a:xfrm>
            <a:off x="471900" y="1919075"/>
            <a:ext cx="8025600" cy="26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Estatística: Ajuda a entender padrões e testar hipóteses.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Programação: Permite manipular e processar grandes volumes de dados (ex: Python, R).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Banco de Dados: Coleta e armazena dados estruturados e não estruturados.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/>
              <a:t>Visualização	Comunica os resultados de forma clara e acessível (ex: gráficos, dashboards).</a:t>
            </a:r>
            <a:endParaRPr sz="1800"/>
          </a:p>
        </p:txBody>
      </p:sp>
      <p:cxnSp>
        <p:nvCxnSpPr>
          <p:cNvPr id="210" name="Google Shape;210;p37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 principais:</a:t>
            </a:r>
            <a:endParaRPr/>
          </a:p>
        </p:txBody>
      </p:sp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471900" y="1919075"/>
            <a:ext cx="8025600" cy="26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Machine Learning	: Usa algoritmos para prever ou classificar dados com base em padrões.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/>
              <a:t>Conhecimento de Domínio	Ajuda a interpretar os dados de forma contextualizada.</a:t>
            </a:r>
            <a:endParaRPr sz="1800"/>
          </a:p>
        </p:txBody>
      </p:sp>
      <p:cxnSp>
        <p:nvCxnSpPr>
          <p:cNvPr id="217" name="Google Shape;217;p38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Etapas comuns de um projeto de Data Science:</a:t>
            </a:r>
            <a:endParaRPr/>
          </a:p>
        </p:txBody>
      </p:sp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471900" y="1919075"/>
            <a:ext cx="8025600" cy="26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Coleta de dados (ex: APIs, bancos de dados, web scraping)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Limpeza e tratamento dos dados (ex: remoção de nulos, normalização)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Análise exploratória (ex: médias, dispersão, correlações)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Modelagem e predição (usando estatística ou machine learning)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Interpretação e visualização dos resultados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Tomada de decisão baseada em dados</a:t>
            </a:r>
            <a:endParaRPr/>
          </a:p>
        </p:txBody>
      </p:sp>
      <p:cxnSp>
        <p:nvCxnSpPr>
          <p:cNvPr id="224" name="Google Shape;224;p39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carreira eu posso seguir estudando esses conceitos?</a:t>
            </a:r>
            <a:endParaRPr/>
          </a:p>
        </p:txBody>
      </p:sp>
      <p:sp>
        <p:nvSpPr>
          <p:cNvPr id="230" name="Google Shape;230;p40"/>
          <p:cNvSpPr txBox="1"/>
          <p:nvPr>
            <p:ph idx="1" type="body"/>
          </p:nvPr>
        </p:nvSpPr>
        <p:spPr>
          <a:xfrm>
            <a:off x="471900" y="1919075"/>
            <a:ext cx="3752100" cy="26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1. Cientista de Dados (Data Scientist)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/>
              <a:t>O que faz: Coleta, limpa, analisa e modela dados para gerar insights estratégicos.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/>
              <a:t>Habilidades: Estatística, Python/R, machine learning, SQL, visualização de dados.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/>
              <a:t>Diferencial: Capacidade de comunicar achados complexos para públicos não técnicos.</a:t>
            </a:r>
            <a:endParaRPr sz="1200"/>
          </a:p>
        </p:txBody>
      </p:sp>
      <p:cxnSp>
        <p:nvCxnSpPr>
          <p:cNvPr id="231" name="Google Shape;231;p40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2" name="Google Shape;232;p40"/>
          <p:cNvSpPr txBox="1"/>
          <p:nvPr>
            <p:ph idx="1" type="body"/>
          </p:nvPr>
        </p:nvSpPr>
        <p:spPr>
          <a:xfrm>
            <a:off x="4444650" y="1919075"/>
            <a:ext cx="3752100" cy="26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Analista de Dados (Data Analyst)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/>
              <a:t>O que faz: Cria relatórios, dashboards e análises descritivas para orientar decisões.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/>
              <a:t>Habilidades: Excel, SQL, Power BI/Tableau, estatística básica.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/>
              <a:t>Perfil: Ótima escolha para começar na área.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title"/>
          </p:nvPr>
        </p:nvSpPr>
        <p:spPr>
          <a:xfrm>
            <a:off x="460950" y="1394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Analista X Cientista de Dados</a:t>
            </a:r>
            <a:endParaRPr/>
          </a:p>
        </p:txBody>
      </p:sp>
      <p:cxnSp>
        <p:nvCxnSpPr>
          <p:cNvPr id="238" name="Google Shape;238;p41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descr="Tanto Analista de Dados, quanto Cientista de Dados tem seus próprios planos de carreira, seus cargos de gestão e podem chegar a se tornar gerentes da área de dados ou especialista em suas funções. &#10;&#10;Mas mesmo assim, algumas pessoas ainda me perguntam: &quot;Meigarom, vale a pena começar como Analista de Dados e depois ir para Cientista de Dados?&quot;&#10;&#10;Cabe a você escolher qual carreira que mais te agrada, levando em consideração o salário inicial, os aspectos técnicos e algumas características que o profissional que escolhe análise ou ciência de dados deve possuir. &#10;&#10;&#10;--------------------------------------------------------------------------------------------------------------------&#10;&#10;Fale com nosso time de Especialistas: https://w.app/comunidadeds&#10;Teste de Perfil - Descubra se você deve seguir a carreira como Analista ou Cientista de Dados: https://bit.ly/3Eq2moQ&#10;&#10;--------------------------------------------------------------------------------------------------------------------&#10;&#10;Siga a gente no Instagram! Fique ligado nas dicas diárias sobre ferramentas e carreira de dados! &#10;&#10;Comunidade DS: https://www.instagram.com/comunidade.ds/&#10;Meigarom Lopes: https://www.instagram.com/meigarom/" id="239" name="Google Shape;239;p41" title="Analista de Dados ou Cientista de Dados: qual caminho escolher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150" y="1046525"/>
            <a:ext cx="6731700" cy="37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2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2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Estat</a:t>
            </a:r>
            <a:r>
              <a:rPr lang="pt-BR"/>
              <a:t>ística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/>
          <p:nvPr/>
        </p:nvSpPr>
        <p:spPr>
          <a:xfrm>
            <a:off x="2400" y="0"/>
            <a:ext cx="9161100" cy="368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3"/>
          <p:cNvSpPr txBox="1"/>
          <p:nvPr>
            <p:ph idx="2" type="body"/>
          </p:nvPr>
        </p:nvSpPr>
        <p:spPr>
          <a:xfrm>
            <a:off x="364875" y="3959825"/>
            <a:ext cx="3999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/>
              <a:t>O que é?</a:t>
            </a:r>
            <a:endParaRPr sz="2600"/>
          </a:p>
        </p:txBody>
      </p:sp>
      <p:sp>
        <p:nvSpPr>
          <p:cNvPr id="252" name="Google Shape;252;p43"/>
          <p:cNvSpPr txBox="1"/>
          <p:nvPr>
            <p:ph type="title"/>
          </p:nvPr>
        </p:nvSpPr>
        <p:spPr>
          <a:xfrm>
            <a:off x="364875" y="25717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É um ramo da matemática aplicada que se dedica a coletar, analisar e interpretar dados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4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4"/>
          <p:cNvSpPr txBox="1"/>
          <p:nvPr>
            <p:ph type="title"/>
          </p:nvPr>
        </p:nvSpPr>
        <p:spPr>
          <a:xfrm>
            <a:off x="472825" y="249825"/>
            <a:ext cx="70608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Conceitos de Estatística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44"/>
          <p:cNvSpPr/>
          <p:nvPr/>
        </p:nvSpPr>
        <p:spPr>
          <a:xfrm>
            <a:off x="0" y="1846575"/>
            <a:ext cx="1629000" cy="217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Dado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4"/>
          <p:cNvSpPr/>
          <p:nvPr/>
        </p:nvSpPr>
        <p:spPr>
          <a:xfrm>
            <a:off x="1735575" y="1846575"/>
            <a:ext cx="1629000" cy="217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Informação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44"/>
          <p:cNvSpPr/>
          <p:nvPr/>
        </p:nvSpPr>
        <p:spPr>
          <a:xfrm>
            <a:off x="3521275" y="1846575"/>
            <a:ext cx="1629000" cy="217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População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Amostra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44"/>
          <p:cNvSpPr/>
          <p:nvPr/>
        </p:nvSpPr>
        <p:spPr>
          <a:xfrm>
            <a:off x="5306975" y="1846575"/>
            <a:ext cx="1629000" cy="217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Variáveis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Qualitativa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Quantitativa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44"/>
          <p:cNvSpPr/>
          <p:nvPr/>
        </p:nvSpPr>
        <p:spPr>
          <a:xfrm>
            <a:off x="7092675" y="1846575"/>
            <a:ext cx="1629000" cy="217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Representação de Dados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(Tipos de Gráfico)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/>
          <p:nvPr/>
        </p:nvSpPr>
        <p:spPr>
          <a:xfrm>
            <a:off x="0" y="0"/>
            <a:ext cx="9161100" cy="153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7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Mariana P Silva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i="1" lang="pt-BR" sz="1600"/>
              <a:t>full backend developer</a:t>
            </a:r>
            <a:endParaRPr i="1" sz="1600"/>
          </a:p>
        </p:txBody>
      </p:sp>
      <p:sp>
        <p:nvSpPr>
          <p:cNvPr id="126" name="Google Shape;126;p27"/>
          <p:cNvSpPr txBox="1"/>
          <p:nvPr>
            <p:ph idx="4294967295" type="body"/>
          </p:nvPr>
        </p:nvSpPr>
        <p:spPr>
          <a:xfrm>
            <a:off x="3381900" y="1682575"/>
            <a:ext cx="5094300" cy="30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Formada em Análise e Desenvolvimento de Sistemas na FATEC de Cruzeiro-SP.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Cursando Pós em Software Architecting na FIAP. Completando 5 anos de experiência na área em 2025.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Instrutor de Formação Profissional III no SENAI (desde 2022).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Backend Developer na Venturus (desde 2022).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27" name="Google Shape;127;p27" title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9300"/>
            <a:ext cx="2815374" cy="281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5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5"/>
          <p:cNvSpPr txBox="1"/>
          <p:nvPr>
            <p:ph type="title"/>
          </p:nvPr>
        </p:nvSpPr>
        <p:spPr>
          <a:xfrm>
            <a:off x="430650" y="1851900"/>
            <a:ext cx="70608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Informação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45"/>
          <p:cNvSpPr txBox="1"/>
          <p:nvPr>
            <p:ph idx="1" type="body"/>
          </p:nvPr>
        </p:nvSpPr>
        <p:spPr>
          <a:xfrm>
            <a:off x="430650" y="991271"/>
            <a:ext cx="85206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500">
                <a:latin typeface="Roboto"/>
                <a:ea typeface="Roboto"/>
                <a:cs typeface="Roboto"/>
                <a:sym typeface="Roboto"/>
              </a:rPr>
              <a:t>São registros do que acontece no nosso dia-a-dia. Eles são a forma que encontramos de capturar, guardar e comunicar os fatos do nosso entorno.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45"/>
          <p:cNvSpPr txBox="1"/>
          <p:nvPr>
            <p:ph type="title"/>
          </p:nvPr>
        </p:nvSpPr>
        <p:spPr>
          <a:xfrm>
            <a:off x="430650" y="228550"/>
            <a:ext cx="70608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Dado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45"/>
          <p:cNvSpPr txBox="1"/>
          <p:nvPr>
            <p:ph idx="1" type="body"/>
          </p:nvPr>
        </p:nvSpPr>
        <p:spPr>
          <a:xfrm>
            <a:off x="430650" y="2571750"/>
            <a:ext cx="8520600" cy="10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500">
                <a:latin typeface="Roboto"/>
                <a:ea typeface="Roboto"/>
                <a:cs typeface="Roboto"/>
                <a:sym typeface="Roboto"/>
              </a:rPr>
              <a:t>Ordenação e organização dos dados de forma a transmitir significado e compreensão dentro de determinado contexto. Conjunto ou consolidação dos dados.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45"/>
          <p:cNvSpPr txBox="1"/>
          <p:nvPr>
            <p:ph type="title"/>
          </p:nvPr>
        </p:nvSpPr>
        <p:spPr>
          <a:xfrm>
            <a:off x="430650" y="3580045"/>
            <a:ext cx="70608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21D3B"/>
                </a:solidFill>
                <a:latin typeface="Roboto"/>
                <a:ea typeface="Roboto"/>
                <a:cs typeface="Roboto"/>
                <a:sym typeface="Roboto"/>
              </a:rPr>
              <a:t>Conhecimento</a:t>
            </a:r>
            <a:endParaRPr>
              <a:solidFill>
                <a:srgbClr val="021D3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430650" y="4152225"/>
            <a:ext cx="85206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Conjunto de informações e princípios aprendidos. É quando você usa a informação para refletir, aprender ou tomar decisões.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6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6"/>
          <p:cNvSpPr txBox="1"/>
          <p:nvPr>
            <p:ph type="title"/>
          </p:nvPr>
        </p:nvSpPr>
        <p:spPr>
          <a:xfrm>
            <a:off x="430650" y="228550"/>
            <a:ext cx="70608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Exemplo: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46"/>
          <p:cNvSpPr txBox="1"/>
          <p:nvPr>
            <p:ph idx="1" type="body"/>
          </p:nvPr>
        </p:nvSpPr>
        <p:spPr>
          <a:xfrm>
            <a:off x="430650" y="991307"/>
            <a:ext cx="8520600" cy="10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Situação completa: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Ana tirou nota 4 na prova de matemática, que tinha peso 2. A média necessária para passar é 6.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46"/>
          <p:cNvSpPr txBox="1"/>
          <p:nvPr>
            <p:ph idx="1" type="body"/>
          </p:nvPr>
        </p:nvSpPr>
        <p:spPr>
          <a:xfrm>
            <a:off x="430650" y="2314470"/>
            <a:ext cx="8520600" cy="18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Dados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Nota: 4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Matéria: Matemática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Peso: 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Média para passar: 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7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7"/>
          <p:cNvSpPr txBox="1"/>
          <p:nvPr>
            <p:ph type="title"/>
          </p:nvPr>
        </p:nvSpPr>
        <p:spPr>
          <a:xfrm>
            <a:off x="430650" y="228550"/>
            <a:ext cx="70608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Exemplo: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47"/>
          <p:cNvSpPr txBox="1"/>
          <p:nvPr>
            <p:ph idx="1" type="body"/>
          </p:nvPr>
        </p:nvSpPr>
        <p:spPr>
          <a:xfrm>
            <a:off x="430650" y="991307"/>
            <a:ext cx="8520600" cy="10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Situação completa: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Ana tirou nota 4 na prova de matemática, que tinha peso 2. A média necessária para passar é 6.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47"/>
          <p:cNvSpPr txBox="1"/>
          <p:nvPr>
            <p:ph idx="1" type="body"/>
          </p:nvPr>
        </p:nvSpPr>
        <p:spPr>
          <a:xfrm>
            <a:off x="430650" y="2314470"/>
            <a:ext cx="8520600" cy="18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Informação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É quando os dados são combinados com contexto e interpretados: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"Ana foi mal na prova de matemática e não atingiu a média."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47"/>
          <p:cNvSpPr txBox="1"/>
          <p:nvPr>
            <p:ph idx="1" type="body"/>
          </p:nvPr>
        </p:nvSpPr>
        <p:spPr>
          <a:xfrm>
            <a:off x="472975" y="4322946"/>
            <a:ext cx="85206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500">
                <a:latin typeface="Roboto"/>
                <a:ea typeface="Roboto"/>
                <a:cs typeface="Roboto"/>
                <a:sym typeface="Roboto"/>
              </a:rPr>
              <a:t>Chave da informação: já responde “o que significa?”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8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8"/>
          <p:cNvSpPr txBox="1"/>
          <p:nvPr>
            <p:ph type="title"/>
          </p:nvPr>
        </p:nvSpPr>
        <p:spPr>
          <a:xfrm>
            <a:off x="430650" y="228550"/>
            <a:ext cx="70608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Exemplo: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48"/>
          <p:cNvSpPr txBox="1"/>
          <p:nvPr>
            <p:ph idx="1" type="body"/>
          </p:nvPr>
        </p:nvSpPr>
        <p:spPr>
          <a:xfrm>
            <a:off x="430650" y="991307"/>
            <a:ext cx="8520600" cy="10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Situação completa: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Ana tirou nota 4 na prova de matemática, que tinha peso 2. A média necessária para passar é 6.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48"/>
          <p:cNvSpPr txBox="1"/>
          <p:nvPr>
            <p:ph idx="1" type="body"/>
          </p:nvPr>
        </p:nvSpPr>
        <p:spPr>
          <a:xfrm>
            <a:off x="430650" y="2314470"/>
            <a:ext cx="8520600" cy="18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Conhecimento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É quando você usa a informação para refletir, aprender ou tomar decisões: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"Como Ana tirou 4 na prova com peso 2, ela precisará de uma nota maior nas próximas avaliações para conseguir passar. Talvez precise de reforço em matemática."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48"/>
          <p:cNvSpPr txBox="1"/>
          <p:nvPr>
            <p:ph idx="1" type="body"/>
          </p:nvPr>
        </p:nvSpPr>
        <p:spPr>
          <a:xfrm>
            <a:off x="472975" y="4322946"/>
            <a:ext cx="85206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500">
                <a:latin typeface="Roboto"/>
                <a:ea typeface="Roboto"/>
                <a:cs typeface="Roboto"/>
                <a:sym typeface="Roboto"/>
              </a:rPr>
              <a:t>Chave do conhecimento: responde “o que fazer com isso?” ou “o que posso concluir?”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9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9"/>
          <p:cNvSpPr txBox="1"/>
          <p:nvPr>
            <p:ph type="title"/>
          </p:nvPr>
        </p:nvSpPr>
        <p:spPr>
          <a:xfrm>
            <a:off x="430650" y="228550"/>
            <a:ext cx="70608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Quizzinho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49"/>
          <p:cNvSpPr txBox="1"/>
          <p:nvPr>
            <p:ph idx="1" type="body"/>
          </p:nvPr>
        </p:nvSpPr>
        <p:spPr>
          <a:xfrm>
            <a:off x="430650" y="991310"/>
            <a:ext cx="8520600" cy="3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"38°C"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a) Dado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b) Informação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c) Conhecimento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0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0"/>
          <p:cNvSpPr txBox="1"/>
          <p:nvPr>
            <p:ph type="title"/>
          </p:nvPr>
        </p:nvSpPr>
        <p:spPr>
          <a:xfrm>
            <a:off x="430650" y="228550"/>
            <a:ext cx="70608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Quizzinho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50"/>
          <p:cNvSpPr txBox="1"/>
          <p:nvPr>
            <p:ph idx="1" type="body"/>
          </p:nvPr>
        </p:nvSpPr>
        <p:spPr>
          <a:xfrm>
            <a:off x="430650" y="991310"/>
            <a:ext cx="8520600" cy="3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"38°C"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a) Dado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b) Informação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c) Conhecimento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1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1"/>
          <p:cNvSpPr txBox="1"/>
          <p:nvPr>
            <p:ph type="title"/>
          </p:nvPr>
        </p:nvSpPr>
        <p:spPr>
          <a:xfrm>
            <a:off x="430650" y="228550"/>
            <a:ext cx="70608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Quizzinho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51"/>
          <p:cNvSpPr txBox="1"/>
          <p:nvPr>
            <p:ph idx="1" type="body"/>
          </p:nvPr>
        </p:nvSpPr>
        <p:spPr>
          <a:xfrm>
            <a:off x="430650" y="991310"/>
            <a:ext cx="8520600" cy="3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"João - 8h45 - Entrada"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a) Dado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b) Informação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c) Conhecimento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2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2"/>
          <p:cNvSpPr txBox="1"/>
          <p:nvPr>
            <p:ph type="title"/>
          </p:nvPr>
        </p:nvSpPr>
        <p:spPr>
          <a:xfrm>
            <a:off x="430650" y="228550"/>
            <a:ext cx="70608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Quizzinho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52"/>
          <p:cNvSpPr txBox="1"/>
          <p:nvPr>
            <p:ph idx="1" type="body"/>
          </p:nvPr>
        </p:nvSpPr>
        <p:spPr>
          <a:xfrm>
            <a:off x="430650" y="991310"/>
            <a:ext cx="8520600" cy="3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"João - 8h45 - Entrada"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a) Dado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b) Informação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c) Conhecimento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3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3"/>
          <p:cNvSpPr txBox="1"/>
          <p:nvPr>
            <p:ph type="title"/>
          </p:nvPr>
        </p:nvSpPr>
        <p:spPr>
          <a:xfrm>
            <a:off x="430650" y="228550"/>
            <a:ext cx="70608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Quizzinho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430650" y="991310"/>
            <a:ext cx="8520600" cy="3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"Quando a temperatura ultrapassa os 37°C, é importante se hidratar e evitar exposição ao sol entre 10h e 16h."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a) Dado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b) Informação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c) Conhecimento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4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4"/>
          <p:cNvSpPr txBox="1"/>
          <p:nvPr>
            <p:ph type="title"/>
          </p:nvPr>
        </p:nvSpPr>
        <p:spPr>
          <a:xfrm>
            <a:off x="430650" y="228550"/>
            <a:ext cx="70608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Quizzinho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54"/>
          <p:cNvSpPr txBox="1"/>
          <p:nvPr>
            <p:ph idx="1" type="body"/>
          </p:nvPr>
        </p:nvSpPr>
        <p:spPr>
          <a:xfrm>
            <a:off x="430650" y="991310"/>
            <a:ext cx="8520600" cy="3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"Quando a temperatura ultrapassa os 37°C, é importante se hidratar e evitar exposição ao sol entre 10h e 16h."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a) Dado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b) Informação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c) Conhecimento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 lateral de uma mão empurrando um botão em uma mesa de mixagem de som" id="132" name="Google Shape;132;p28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8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Chamada Interativa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BR" sz="2000"/>
              <a:t>Qual seu maior defeito;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BR" sz="2000"/>
              <a:t>Qual sua maior qualidade?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BR" sz="2000"/>
              <a:t>Qual o maior desafio profissional que marcou sua carreira?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BR" sz="2000"/>
              <a:t>Descreva sua personalidade.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5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5"/>
          <p:cNvSpPr txBox="1"/>
          <p:nvPr>
            <p:ph type="title"/>
          </p:nvPr>
        </p:nvSpPr>
        <p:spPr>
          <a:xfrm>
            <a:off x="430650" y="228550"/>
            <a:ext cx="70608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Quizzinho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55"/>
          <p:cNvSpPr txBox="1"/>
          <p:nvPr>
            <p:ph idx="1" type="body"/>
          </p:nvPr>
        </p:nvSpPr>
        <p:spPr>
          <a:xfrm>
            <a:off x="430650" y="991310"/>
            <a:ext cx="8520600" cy="3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"João chegou atrasado ao trabalho, pois o horário de entrada é 8h."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a) Dado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b) Informação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c) Conhecimento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6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6"/>
          <p:cNvSpPr txBox="1"/>
          <p:nvPr>
            <p:ph type="title"/>
          </p:nvPr>
        </p:nvSpPr>
        <p:spPr>
          <a:xfrm>
            <a:off x="430650" y="228550"/>
            <a:ext cx="70608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Quizzinho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56"/>
          <p:cNvSpPr txBox="1"/>
          <p:nvPr>
            <p:ph idx="1" type="body"/>
          </p:nvPr>
        </p:nvSpPr>
        <p:spPr>
          <a:xfrm>
            <a:off x="430650" y="991310"/>
            <a:ext cx="8520600" cy="3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"João chegou atrasado ao trabalho, pois o horário de entrada é 8h."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a) Dado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b) Informação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c) Conhecimento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7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7"/>
          <p:cNvSpPr txBox="1"/>
          <p:nvPr>
            <p:ph idx="1" type="body"/>
          </p:nvPr>
        </p:nvSpPr>
        <p:spPr>
          <a:xfrm>
            <a:off x="423425" y="2387463"/>
            <a:ext cx="8520600" cy="10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 população é o conjunto completo de todos os elementos que estão sendo estudados, enquanto a amostra é uma porção selecionada dessa população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57"/>
          <p:cNvSpPr txBox="1"/>
          <p:nvPr>
            <p:ph type="title"/>
          </p:nvPr>
        </p:nvSpPr>
        <p:spPr>
          <a:xfrm>
            <a:off x="423425" y="1624750"/>
            <a:ext cx="70608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População X Amostra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8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8"/>
          <p:cNvSpPr txBox="1"/>
          <p:nvPr>
            <p:ph type="title"/>
          </p:nvPr>
        </p:nvSpPr>
        <p:spPr>
          <a:xfrm>
            <a:off x="445100" y="434000"/>
            <a:ext cx="70608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Variáveis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58"/>
          <p:cNvSpPr txBox="1"/>
          <p:nvPr>
            <p:ph idx="1" type="body"/>
          </p:nvPr>
        </p:nvSpPr>
        <p:spPr>
          <a:xfrm>
            <a:off x="445100" y="1153850"/>
            <a:ext cx="8040600" cy="3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1. Variáveis Qualitativas (Categóricas):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Essas variáveis descrevem qualidades ou categorias e não possuem uma ordem numérica inerente.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Nominais: Não têm uma ordem específica.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Exemplo: Cores favoritas (vermelho, azul, verde)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Ordinais: Têm uma ordem específica, mas as diferenças entre os valores não são mensuráveis.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Exemplo: Nível de satisfação (muito insatisfeito, insatisfeito, neutro, satisfeito, muito satisfeito)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9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9"/>
          <p:cNvSpPr txBox="1"/>
          <p:nvPr>
            <p:ph type="title"/>
          </p:nvPr>
        </p:nvSpPr>
        <p:spPr>
          <a:xfrm>
            <a:off x="445100" y="434000"/>
            <a:ext cx="70608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Variáveis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59"/>
          <p:cNvSpPr txBox="1"/>
          <p:nvPr>
            <p:ph idx="1" type="body"/>
          </p:nvPr>
        </p:nvSpPr>
        <p:spPr>
          <a:xfrm>
            <a:off x="445100" y="1153850"/>
            <a:ext cx="8040600" cy="3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2. Variáveis Quantitativas (Numéricas):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Essas variáveis representam quantidades e podem ser medidas numericamente.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Discretas: Assumem valores inteiros e contáveis.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Exemplo: Número de filhos em uma família (0, 1, 2, 3)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Contínuas: Podem assumir qualquer valor dentro de um intervalo contínuo e são medidas com precisão.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Exemplo: Tempo de espera (em minutos) para atendimento (2,5 minutos, 7,8 minutos)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60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0"/>
          <p:cNvSpPr txBox="1"/>
          <p:nvPr>
            <p:ph type="title"/>
          </p:nvPr>
        </p:nvSpPr>
        <p:spPr>
          <a:xfrm>
            <a:off x="430650" y="228550"/>
            <a:ext cx="70608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Quizzinho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60"/>
          <p:cNvSpPr txBox="1"/>
          <p:nvPr>
            <p:ph idx="1" type="body"/>
          </p:nvPr>
        </p:nvSpPr>
        <p:spPr>
          <a:xfrm>
            <a:off x="430650" y="991310"/>
            <a:ext cx="8520600" cy="3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Cor dos olhos de uma pessoa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a) Quantitativa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b) Qualitativa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1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1"/>
          <p:cNvSpPr txBox="1"/>
          <p:nvPr>
            <p:ph type="title"/>
          </p:nvPr>
        </p:nvSpPr>
        <p:spPr>
          <a:xfrm>
            <a:off x="430650" y="228550"/>
            <a:ext cx="70608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Quizzinho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61"/>
          <p:cNvSpPr txBox="1"/>
          <p:nvPr>
            <p:ph idx="1" type="body"/>
          </p:nvPr>
        </p:nvSpPr>
        <p:spPr>
          <a:xfrm>
            <a:off x="430650" y="991310"/>
            <a:ext cx="8520600" cy="3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Cor dos olhos de uma pessoa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a) Quantitativa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b) Qualitativa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62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2"/>
          <p:cNvSpPr txBox="1"/>
          <p:nvPr>
            <p:ph type="title"/>
          </p:nvPr>
        </p:nvSpPr>
        <p:spPr>
          <a:xfrm>
            <a:off x="430650" y="228550"/>
            <a:ext cx="70608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Quizzinho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62"/>
          <p:cNvSpPr txBox="1"/>
          <p:nvPr>
            <p:ph idx="1" type="body"/>
          </p:nvPr>
        </p:nvSpPr>
        <p:spPr>
          <a:xfrm>
            <a:off x="430650" y="991310"/>
            <a:ext cx="8520600" cy="3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Idade de um aluno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a) Quantitativa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b) Qualitativa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63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3"/>
          <p:cNvSpPr txBox="1"/>
          <p:nvPr>
            <p:ph type="title"/>
          </p:nvPr>
        </p:nvSpPr>
        <p:spPr>
          <a:xfrm>
            <a:off x="430650" y="228550"/>
            <a:ext cx="70608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Quizzinho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63"/>
          <p:cNvSpPr txBox="1"/>
          <p:nvPr>
            <p:ph idx="1" type="body"/>
          </p:nvPr>
        </p:nvSpPr>
        <p:spPr>
          <a:xfrm>
            <a:off x="430650" y="991310"/>
            <a:ext cx="8520600" cy="3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Idade de um aluno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a) Quantitativa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b) Qualitativa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64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4"/>
          <p:cNvSpPr txBox="1"/>
          <p:nvPr>
            <p:ph type="title"/>
          </p:nvPr>
        </p:nvSpPr>
        <p:spPr>
          <a:xfrm>
            <a:off x="430650" y="228550"/>
            <a:ext cx="70608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Quizzinho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64"/>
          <p:cNvSpPr txBox="1"/>
          <p:nvPr>
            <p:ph idx="1" type="body"/>
          </p:nvPr>
        </p:nvSpPr>
        <p:spPr>
          <a:xfrm>
            <a:off x="430650" y="991310"/>
            <a:ext cx="8520600" cy="3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Tipo sanguíneo (A, B, AB, O)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a) Quantitativa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b) Qualitativa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Regras</a:t>
            </a:r>
            <a:endParaRPr/>
          </a:p>
        </p:txBody>
      </p:sp>
      <p:sp>
        <p:nvSpPr>
          <p:cNvPr id="140" name="Google Shape;140;p29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pt-BR" sz="2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141" name="Google Shape;141;p29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42" name="Google Shape;142;p29" title="imag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650" y="18811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5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5"/>
          <p:cNvSpPr txBox="1"/>
          <p:nvPr>
            <p:ph type="title"/>
          </p:nvPr>
        </p:nvSpPr>
        <p:spPr>
          <a:xfrm>
            <a:off x="430650" y="228550"/>
            <a:ext cx="70608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Quizzinho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5"/>
          <p:cNvSpPr txBox="1"/>
          <p:nvPr>
            <p:ph idx="1" type="body"/>
          </p:nvPr>
        </p:nvSpPr>
        <p:spPr>
          <a:xfrm>
            <a:off x="430650" y="991310"/>
            <a:ext cx="8520600" cy="3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Tipo sanguíneo (A, B, AB, O)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a) Quantitativa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b) Qualitativa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6"/>
          <p:cNvSpPr/>
          <p:nvPr>
            <p:ph type="title"/>
          </p:nvPr>
        </p:nvSpPr>
        <p:spPr>
          <a:xfrm>
            <a:off x="0" y="0"/>
            <a:ext cx="9144000" cy="1287600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pt-B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Tipos de Gráficos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66"/>
          <p:cNvSpPr txBox="1"/>
          <p:nvPr>
            <p:ph idx="1" type="body"/>
          </p:nvPr>
        </p:nvSpPr>
        <p:spPr>
          <a:xfrm>
            <a:off x="179250" y="1135106"/>
            <a:ext cx="4379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962D3E"/>
              </a:buClr>
              <a:buSzPts val="2100"/>
              <a:buNone/>
            </a:pPr>
            <a:r>
              <a:rPr b="1" lang="pt-BR">
                <a:solidFill>
                  <a:srgbClr val="962D3E"/>
                </a:solidFill>
                <a:latin typeface="Roboto"/>
                <a:ea typeface="Roboto"/>
                <a:cs typeface="Roboto"/>
                <a:sym typeface="Roboto"/>
              </a:rPr>
              <a:t>COMPARAÇÃO DE GRUPOS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iagrama ou gráfico de barras - WikiCiências" id="426" name="Google Shape;42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376" y="2443650"/>
            <a:ext cx="4561573" cy="231670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6"/>
          <p:cNvSpPr txBox="1"/>
          <p:nvPr/>
        </p:nvSpPr>
        <p:spPr>
          <a:xfrm>
            <a:off x="179257" y="1590658"/>
            <a:ext cx="2148600" cy="390300"/>
          </a:xfrm>
          <a:prstGeom prst="rect">
            <a:avLst/>
          </a:prstGeom>
          <a:solidFill>
            <a:srgbClr val="F2EBC7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ct val="100000"/>
              <a:buFont typeface="Arial"/>
              <a:buNone/>
            </a:pPr>
            <a:r>
              <a:rPr b="1" i="0" lang="pt-BR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Gráfico de barra</a:t>
            </a:r>
            <a:endParaRPr sz="1100"/>
          </a:p>
        </p:txBody>
      </p:sp>
      <p:sp>
        <p:nvSpPr>
          <p:cNvPr id="428" name="Google Shape;428;p66"/>
          <p:cNvSpPr txBox="1"/>
          <p:nvPr/>
        </p:nvSpPr>
        <p:spPr>
          <a:xfrm>
            <a:off x="5082126" y="1590658"/>
            <a:ext cx="2148600" cy="390300"/>
          </a:xfrm>
          <a:prstGeom prst="rect">
            <a:avLst/>
          </a:prstGeom>
          <a:solidFill>
            <a:srgbClr val="F2EBC7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ct val="100000"/>
              <a:buFont typeface="Arial"/>
              <a:buNone/>
            </a:pPr>
            <a:r>
              <a:rPr b="1" i="0" lang="pt-BR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Gráfico de </a:t>
            </a:r>
            <a:r>
              <a:rPr b="1" lang="pt-BR" sz="2100">
                <a:solidFill>
                  <a:srgbClr val="191919"/>
                </a:solidFill>
              </a:rPr>
              <a:t>pizza</a:t>
            </a:r>
            <a:endParaRPr sz="1100"/>
          </a:p>
        </p:txBody>
      </p:sp>
      <p:sp>
        <p:nvSpPr>
          <p:cNvPr id="429" name="Google Shape;429;p66"/>
          <p:cNvSpPr txBox="1"/>
          <p:nvPr/>
        </p:nvSpPr>
        <p:spPr>
          <a:xfrm rot="-5400000">
            <a:off x="-473844" y="3448181"/>
            <a:ext cx="16140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Percentual</a:t>
            </a:r>
            <a:endParaRPr sz="1100"/>
          </a:p>
        </p:txBody>
      </p:sp>
      <p:pic>
        <p:nvPicPr>
          <p:cNvPr id="430" name="Google Shape;43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125" y="2217350"/>
            <a:ext cx="3762250" cy="2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/>
          <p:nvPr>
            <p:ph type="title"/>
          </p:nvPr>
        </p:nvSpPr>
        <p:spPr>
          <a:xfrm>
            <a:off x="0" y="0"/>
            <a:ext cx="9144000" cy="12876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E2A610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1" lang="pt-BR" sz="3000">
                <a:solidFill>
                  <a:schemeClr val="lt1"/>
                </a:solidFill>
              </a:rPr>
              <a:t>Visualização </a:t>
            </a:r>
            <a:br>
              <a:rPr b="1" lang="pt-BR" sz="3000">
                <a:solidFill>
                  <a:schemeClr val="lt1"/>
                </a:solidFill>
              </a:rPr>
            </a:br>
            <a:r>
              <a:rPr b="1" lang="pt-BR" sz="3000">
                <a:solidFill>
                  <a:schemeClr val="lt1"/>
                </a:solidFill>
              </a:rPr>
              <a:t>de dados</a:t>
            </a:r>
            <a:endParaRPr/>
          </a:p>
        </p:txBody>
      </p:sp>
      <p:sp>
        <p:nvSpPr>
          <p:cNvPr id="436" name="Google Shape;436;p67"/>
          <p:cNvSpPr txBox="1"/>
          <p:nvPr>
            <p:ph idx="1" type="body"/>
          </p:nvPr>
        </p:nvSpPr>
        <p:spPr>
          <a:xfrm>
            <a:off x="443400" y="1164681"/>
            <a:ext cx="4379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962D3E"/>
              </a:buClr>
              <a:buSzPts val="2100"/>
              <a:buNone/>
            </a:pPr>
            <a:r>
              <a:rPr b="1" lang="pt-BR">
                <a:solidFill>
                  <a:srgbClr val="962D3E"/>
                </a:solidFill>
              </a:rPr>
              <a:t>COMPARAÇÃO DE GRUPOS</a:t>
            </a:r>
            <a:endParaRPr/>
          </a:p>
        </p:txBody>
      </p:sp>
      <p:sp>
        <p:nvSpPr>
          <p:cNvPr id="437" name="Google Shape;437;p67"/>
          <p:cNvSpPr txBox="1"/>
          <p:nvPr/>
        </p:nvSpPr>
        <p:spPr>
          <a:xfrm>
            <a:off x="524107" y="1835033"/>
            <a:ext cx="2497200" cy="390300"/>
          </a:xfrm>
          <a:prstGeom prst="rect">
            <a:avLst/>
          </a:prstGeom>
          <a:solidFill>
            <a:srgbClr val="F2EBC7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ct val="100000"/>
              <a:buFont typeface="Arial"/>
              <a:buNone/>
            </a:pPr>
            <a:r>
              <a:rPr b="1" i="0" lang="pt-BR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Nuvem de Palavras</a:t>
            </a:r>
            <a:endParaRPr sz="1100"/>
          </a:p>
        </p:txBody>
      </p:sp>
      <p:pic>
        <p:nvPicPr>
          <p:cNvPr descr="Com base na nuvem de palavras elabore um texto utilizando a maioria das  palavras da Nuvem (Mínimo - Brainly.com.br" id="438" name="Google Shape;43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107" y="2464817"/>
            <a:ext cx="4519922" cy="22986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iar um gráfico de mapa do Office - Suporte do Office" id="439" name="Google Shape;439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1344" y="2230613"/>
            <a:ext cx="2936361" cy="268626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7"/>
          <p:cNvSpPr txBox="1"/>
          <p:nvPr/>
        </p:nvSpPr>
        <p:spPr>
          <a:xfrm>
            <a:off x="5643544" y="1835033"/>
            <a:ext cx="2497200" cy="390300"/>
          </a:xfrm>
          <a:prstGeom prst="rect">
            <a:avLst/>
          </a:prstGeom>
          <a:solidFill>
            <a:srgbClr val="F2EBC7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ct val="100000"/>
              <a:buFont typeface="Arial"/>
              <a:buNone/>
            </a:pPr>
            <a:r>
              <a:rPr b="1" i="0" lang="pt-BR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Diagrama de Árvore</a:t>
            </a:r>
            <a:endParaRPr sz="1100"/>
          </a:p>
        </p:txBody>
      </p:sp>
      <p:sp>
        <p:nvSpPr>
          <p:cNvPr id="441" name="Google Shape;441;p67"/>
          <p:cNvSpPr/>
          <p:nvPr>
            <p:ph type="title"/>
          </p:nvPr>
        </p:nvSpPr>
        <p:spPr>
          <a:xfrm>
            <a:off x="0" y="0"/>
            <a:ext cx="9144000" cy="1287600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pt-B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Tipos de Gráficos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8"/>
          <p:cNvSpPr/>
          <p:nvPr>
            <p:ph type="title"/>
          </p:nvPr>
        </p:nvSpPr>
        <p:spPr>
          <a:xfrm>
            <a:off x="0" y="0"/>
            <a:ext cx="9144000" cy="12876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E2A610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1" lang="pt-BR" sz="3000">
                <a:solidFill>
                  <a:schemeClr val="lt1"/>
                </a:solidFill>
              </a:rPr>
              <a:t>Visualização </a:t>
            </a:r>
            <a:br>
              <a:rPr b="1" lang="pt-BR" sz="3000">
                <a:solidFill>
                  <a:schemeClr val="lt1"/>
                </a:solidFill>
              </a:rPr>
            </a:br>
            <a:r>
              <a:rPr b="1" lang="pt-BR" sz="3000">
                <a:solidFill>
                  <a:schemeClr val="lt1"/>
                </a:solidFill>
              </a:rPr>
              <a:t>de dados</a:t>
            </a:r>
            <a:endParaRPr/>
          </a:p>
        </p:txBody>
      </p:sp>
      <p:sp>
        <p:nvSpPr>
          <p:cNvPr id="447" name="Google Shape;447;p68"/>
          <p:cNvSpPr txBox="1"/>
          <p:nvPr>
            <p:ph idx="1" type="body"/>
          </p:nvPr>
        </p:nvSpPr>
        <p:spPr>
          <a:xfrm>
            <a:off x="236500" y="1125256"/>
            <a:ext cx="4379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962D3E"/>
              </a:buClr>
              <a:buSzPts val="2100"/>
              <a:buNone/>
            </a:pPr>
            <a:r>
              <a:rPr b="1" lang="pt-BR">
                <a:solidFill>
                  <a:srgbClr val="962D3E"/>
                </a:solidFill>
              </a:rPr>
              <a:t>DISTRIBUIÇÃO DOS DADOS</a:t>
            </a:r>
            <a:endParaRPr/>
          </a:p>
        </p:txBody>
      </p:sp>
      <p:sp>
        <p:nvSpPr>
          <p:cNvPr id="448" name="Google Shape;448;p68"/>
          <p:cNvSpPr txBox="1"/>
          <p:nvPr/>
        </p:nvSpPr>
        <p:spPr>
          <a:xfrm>
            <a:off x="2323956" y="1622601"/>
            <a:ext cx="2581800" cy="390300"/>
          </a:xfrm>
          <a:prstGeom prst="rect">
            <a:avLst/>
          </a:prstGeom>
          <a:solidFill>
            <a:srgbClr val="F2EBC7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100"/>
              <a:buFont typeface="Arial"/>
              <a:buNone/>
            </a:pPr>
            <a:r>
              <a:rPr b="1" lang="pt-BR" sz="2100">
                <a:solidFill>
                  <a:srgbClr val="191919"/>
                </a:solidFill>
              </a:rPr>
              <a:t>Histograma</a:t>
            </a:r>
            <a:endParaRPr sz="1100"/>
          </a:p>
        </p:txBody>
      </p:sp>
      <p:sp>
        <p:nvSpPr>
          <p:cNvPr id="449" name="Google Shape;449;p68"/>
          <p:cNvSpPr/>
          <p:nvPr>
            <p:ph type="title"/>
          </p:nvPr>
        </p:nvSpPr>
        <p:spPr>
          <a:xfrm>
            <a:off x="0" y="0"/>
            <a:ext cx="9144000" cy="1287600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pt-B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Tipos de Gráficos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0" name="Google Shape;45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100" y="2115251"/>
            <a:ext cx="4235029" cy="282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9"/>
          <p:cNvSpPr/>
          <p:nvPr>
            <p:ph type="title"/>
          </p:nvPr>
        </p:nvSpPr>
        <p:spPr>
          <a:xfrm>
            <a:off x="0" y="0"/>
            <a:ext cx="9144000" cy="12876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E2A610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1" lang="pt-BR" sz="3000">
                <a:solidFill>
                  <a:schemeClr val="lt1"/>
                </a:solidFill>
              </a:rPr>
              <a:t>Visualização </a:t>
            </a:r>
            <a:br>
              <a:rPr b="1" lang="pt-BR" sz="3000">
                <a:solidFill>
                  <a:schemeClr val="lt1"/>
                </a:solidFill>
              </a:rPr>
            </a:br>
            <a:r>
              <a:rPr b="1" lang="pt-BR" sz="3000">
                <a:solidFill>
                  <a:schemeClr val="lt1"/>
                </a:solidFill>
              </a:rPr>
              <a:t>de dados</a:t>
            </a:r>
            <a:endParaRPr/>
          </a:p>
        </p:txBody>
      </p:sp>
      <p:sp>
        <p:nvSpPr>
          <p:cNvPr id="456" name="Google Shape;456;p69"/>
          <p:cNvSpPr txBox="1"/>
          <p:nvPr>
            <p:ph idx="1" type="body"/>
          </p:nvPr>
        </p:nvSpPr>
        <p:spPr>
          <a:xfrm>
            <a:off x="335025" y="1154806"/>
            <a:ext cx="4379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962D3E"/>
              </a:buClr>
              <a:buSzPts val="2100"/>
              <a:buNone/>
            </a:pPr>
            <a:r>
              <a:rPr b="1" lang="pt-BR">
                <a:solidFill>
                  <a:srgbClr val="962D3E"/>
                </a:solidFill>
              </a:rPr>
              <a:t>RELAÇÃO ENTRE VARIÁVEIS</a:t>
            </a:r>
            <a:endParaRPr/>
          </a:p>
        </p:txBody>
      </p:sp>
      <p:sp>
        <p:nvSpPr>
          <p:cNvPr id="457" name="Google Shape;457;p69"/>
          <p:cNvSpPr txBox="1"/>
          <p:nvPr/>
        </p:nvSpPr>
        <p:spPr>
          <a:xfrm>
            <a:off x="3086032" y="1736483"/>
            <a:ext cx="2581800" cy="390300"/>
          </a:xfrm>
          <a:prstGeom prst="rect">
            <a:avLst/>
          </a:prstGeom>
          <a:solidFill>
            <a:srgbClr val="F2EBC7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 fontScale="85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ct val="100000"/>
              <a:buFont typeface="Arial"/>
              <a:buNone/>
            </a:pPr>
            <a:r>
              <a:rPr b="1" i="0" lang="pt-BR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Gráfico de dispersão</a:t>
            </a:r>
            <a:endParaRPr sz="1100"/>
          </a:p>
        </p:txBody>
      </p:sp>
      <p:pic>
        <p:nvPicPr>
          <p:cNvPr descr="Diagrama ou gráfico de dispersão - WikiCiências" id="458" name="Google Shape;45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032" y="2126884"/>
            <a:ext cx="3088402" cy="263159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9"/>
          <p:cNvSpPr/>
          <p:nvPr>
            <p:ph type="title"/>
          </p:nvPr>
        </p:nvSpPr>
        <p:spPr>
          <a:xfrm>
            <a:off x="0" y="0"/>
            <a:ext cx="9144000" cy="1287600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pt-B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Tipos de Gráficos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/>
          <p:nvPr>
            <p:ph type="title"/>
          </p:nvPr>
        </p:nvSpPr>
        <p:spPr>
          <a:xfrm>
            <a:off x="0" y="0"/>
            <a:ext cx="9144000" cy="12876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E2A610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1" lang="pt-BR" sz="3000">
                <a:solidFill>
                  <a:schemeClr val="lt1"/>
                </a:solidFill>
              </a:rPr>
              <a:t>Visualização </a:t>
            </a:r>
            <a:br>
              <a:rPr b="1" lang="pt-BR" sz="3000">
                <a:solidFill>
                  <a:schemeClr val="lt1"/>
                </a:solidFill>
              </a:rPr>
            </a:br>
            <a:r>
              <a:rPr b="1" lang="pt-BR" sz="3000">
                <a:solidFill>
                  <a:schemeClr val="lt1"/>
                </a:solidFill>
              </a:rPr>
              <a:t>de dados</a:t>
            </a:r>
            <a:endParaRPr/>
          </a:p>
        </p:txBody>
      </p:sp>
      <p:sp>
        <p:nvSpPr>
          <p:cNvPr id="465" name="Google Shape;465;p70"/>
          <p:cNvSpPr txBox="1"/>
          <p:nvPr>
            <p:ph idx="1" type="body"/>
          </p:nvPr>
        </p:nvSpPr>
        <p:spPr>
          <a:xfrm>
            <a:off x="236500" y="1125256"/>
            <a:ext cx="4379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962D3E"/>
              </a:buClr>
              <a:buSzPts val="2100"/>
              <a:buNone/>
            </a:pPr>
            <a:r>
              <a:rPr b="1" lang="pt-BR">
                <a:solidFill>
                  <a:srgbClr val="962D3E"/>
                </a:solidFill>
              </a:rPr>
              <a:t>EVOLUÇÃO</a:t>
            </a:r>
            <a:endParaRPr/>
          </a:p>
        </p:txBody>
      </p:sp>
      <p:sp>
        <p:nvSpPr>
          <p:cNvPr id="466" name="Google Shape;466;p70"/>
          <p:cNvSpPr txBox="1"/>
          <p:nvPr/>
        </p:nvSpPr>
        <p:spPr>
          <a:xfrm>
            <a:off x="2323956" y="1622601"/>
            <a:ext cx="2581800" cy="390300"/>
          </a:xfrm>
          <a:prstGeom prst="rect">
            <a:avLst/>
          </a:prstGeom>
          <a:solidFill>
            <a:srgbClr val="F2EBC7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Gráfico de linha</a:t>
            </a:r>
            <a:endParaRPr sz="1100"/>
          </a:p>
        </p:txBody>
      </p:sp>
      <p:pic>
        <p:nvPicPr>
          <p:cNvPr descr="Como arredondar a linha dos gráficos de linha no Excel - É mais fácil do  que parece - Ninja do Excel" id="467" name="Google Shape;46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3956" y="2105431"/>
            <a:ext cx="4736306" cy="2978944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0"/>
          <p:cNvSpPr/>
          <p:nvPr>
            <p:ph type="title"/>
          </p:nvPr>
        </p:nvSpPr>
        <p:spPr>
          <a:xfrm>
            <a:off x="0" y="0"/>
            <a:ext cx="9144000" cy="1287600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pt-B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Tipos de Gráficos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3F3F3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71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1"/>
          <p:cNvSpPr txBox="1"/>
          <p:nvPr>
            <p:ph type="title"/>
          </p:nvPr>
        </p:nvSpPr>
        <p:spPr>
          <a:xfrm>
            <a:off x="472825" y="249825"/>
            <a:ext cx="70608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Krona One"/>
                <a:ea typeface="Krona One"/>
                <a:cs typeface="Krona One"/>
                <a:sym typeface="Krona One"/>
              </a:rPr>
              <a:t>Distribuição de Frequências</a:t>
            </a:r>
            <a:endParaRPr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75" name="Google Shape;475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É uma forma de organizar e resumir um conjunto de dados em uma tabela.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Frequência absoluta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Frequência acumulada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Frequência relativa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Frequência relativa acumulada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3F3F3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72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2"/>
          <p:cNvSpPr txBox="1"/>
          <p:nvPr>
            <p:ph type="title"/>
          </p:nvPr>
        </p:nvSpPr>
        <p:spPr>
          <a:xfrm>
            <a:off x="472825" y="249825"/>
            <a:ext cx="70608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Krona One"/>
                <a:ea typeface="Krona One"/>
                <a:cs typeface="Krona One"/>
                <a:sym typeface="Krona One"/>
              </a:rPr>
              <a:t>Regras para calcular o número de classes</a:t>
            </a:r>
            <a:endParaRPr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82" name="Google Shape;482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 regra de Sturges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k = 1 + 3,3 log (n)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 regra da Raíz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k = √n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Intervalo de Classes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h = AMP / k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73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3"/>
          <p:cNvSpPr txBox="1"/>
          <p:nvPr>
            <p:ph type="title"/>
          </p:nvPr>
        </p:nvSpPr>
        <p:spPr>
          <a:xfrm>
            <a:off x="472825" y="249825"/>
            <a:ext cx="70608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Medidas de Tendência Central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Média - Média Ponderada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Mediana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Moda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74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4"/>
          <p:cNvSpPr txBox="1"/>
          <p:nvPr>
            <p:ph type="title"/>
          </p:nvPr>
        </p:nvSpPr>
        <p:spPr>
          <a:xfrm>
            <a:off x="472825" y="249825"/>
            <a:ext cx="70608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Medidas de Dispersão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Variância σ2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Desvio Padrão σ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	σ = √σ2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Coeficiente de Variação cv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	cv = σ/x̅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7" name="Google Shape;49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063" y="1724688"/>
            <a:ext cx="141922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/>
          <p:nvPr/>
        </p:nvSpPr>
        <p:spPr>
          <a:xfrm>
            <a:off x="2400" y="0"/>
            <a:ext cx="9161100" cy="368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0"/>
          <p:cNvSpPr txBox="1"/>
          <p:nvPr>
            <p:ph idx="2" type="body"/>
          </p:nvPr>
        </p:nvSpPr>
        <p:spPr>
          <a:xfrm>
            <a:off x="364875" y="3959825"/>
            <a:ext cx="3999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/>
              <a:t>menti.com</a:t>
            </a:r>
            <a:endParaRPr sz="2600"/>
          </a:p>
        </p:txBody>
      </p:sp>
      <p:sp>
        <p:nvSpPr>
          <p:cNvPr id="149" name="Google Shape;149;p30"/>
          <p:cNvSpPr txBox="1"/>
          <p:nvPr>
            <p:ph type="title"/>
          </p:nvPr>
        </p:nvSpPr>
        <p:spPr>
          <a:xfrm>
            <a:off x="364875" y="25717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2569 5413</a:t>
            </a:r>
            <a:endParaRPr sz="4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75"/>
          <p:cNvPicPr preferRelativeResize="0"/>
          <p:nvPr/>
        </p:nvPicPr>
        <p:blipFill rotWithShape="1">
          <a:blip r:embed="rId3">
            <a:alphaModFix/>
          </a:blip>
          <a:srcRect b="0" l="0" r="8809" t="6331"/>
          <a:stretch/>
        </p:blipFill>
        <p:spPr>
          <a:xfrm>
            <a:off x="7684050" y="0"/>
            <a:ext cx="1459950" cy="20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5"/>
          <p:cNvSpPr txBox="1"/>
          <p:nvPr>
            <p:ph type="title"/>
          </p:nvPr>
        </p:nvSpPr>
        <p:spPr>
          <a:xfrm>
            <a:off x="472825" y="249825"/>
            <a:ext cx="70608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Quartis e Percentis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4" name="Google Shape;50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25" y="1013563"/>
            <a:ext cx="4468950" cy="251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0775" y="2978625"/>
            <a:ext cx="3832725" cy="182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6"/>
          <p:cNvSpPr txBox="1"/>
          <p:nvPr>
            <p:ph type="title"/>
          </p:nvPr>
        </p:nvSpPr>
        <p:spPr>
          <a:xfrm>
            <a:off x="311400" y="738725"/>
            <a:ext cx="83826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 em Grupo: Aula invertida</a:t>
            </a:r>
            <a:endParaRPr/>
          </a:p>
        </p:txBody>
      </p:sp>
      <p:sp>
        <p:nvSpPr>
          <p:cNvPr id="511" name="Google Shape;511;p76"/>
          <p:cNvSpPr txBox="1"/>
          <p:nvPr>
            <p:ph idx="1" type="body"/>
          </p:nvPr>
        </p:nvSpPr>
        <p:spPr>
          <a:xfrm>
            <a:off x="311400" y="1919075"/>
            <a:ext cx="8147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Em grupos de 3 a 5 pessoas, vocês deverão criar uma apresentação clara e didática que aborde os tópicos de Estatística Descritiva.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Todos devem anexar o slide no Classroom.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Não tem máximo nem mínimo de slides.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/>
              <a:t>Irei sortear dois grupos para apresentarem. Se preparem!</a:t>
            </a:r>
            <a:endParaRPr sz="1800"/>
          </a:p>
        </p:txBody>
      </p:sp>
      <p:cxnSp>
        <p:nvCxnSpPr>
          <p:cNvPr id="512" name="Google Shape;512;p76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 em Grupo: Aula invertida</a:t>
            </a:r>
            <a:endParaRPr/>
          </a:p>
        </p:txBody>
      </p:sp>
      <p:sp>
        <p:nvSpPr>
          <p:cNvPr id="518" name="Google Shape;518;p77"/>
          <p:cNvSpPr txBox="1"/>
          <p:nvPr>
            <p:ph idx="1" type="body"/>
          </p:nvPr>
        </p:nvSpPr>
        <p:spPr>
          <a:xfrm>
            <a:off x="311400" y="1919075"/>
            <a:ext cx="8147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Em grupos de 3 a 5 pessoas, vocês deverão criar uma apresentação clara e didática que </a:t>
            </a:r>
            <a:r>
              <a:rPr lang="pt-BR" sz="1800"/>
              <a:t>aborde</a:t>
            </a:r>
            <a:r>
              <a:rPr lang="pt-BR" sz="1800"/>
              <a:t> os tópicos de Estatística Descritiva.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Todos devem anexar o slide no Classroom.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Não tem máximo nem mínimo de slides.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/>
              <a:t>Irei sortear dois grupos para apresentarem. Se preparem!</a:t>
            </a:r>
            <a:endParaRPr sz="1800"/>
          </a:p>
        </p:txBody>
      </p:sp>
      <p:cxnSp>
        <p:nvCxnSpPr>
          <p:cNvPr id="519" name="Google Shape;519;p77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ferramentas para Data Science</a:t>
            </a:r>
            <a:endParaRPr/>
          </a:p>
        </p:txBody>
      </p:sp>
      <p:sp>
        <p:nvSpPr>
          <p:cNvPr id="525" name="Google Shape;525;p78"/>
          <p:cNvSpPr txBox="1"/>
          <p:nvPr>
            <p:ph idx="1" type="body"/>
          </p:nvPr>
        </p:nvSpPr>
        <p:spPr>
          <a:xfrm>
            <a:off x="471900" y="1919075"/>
            <a:ext cx="8025600" cy="26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1. Linguagens de programação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1"/>
                </a:solidFill>
              </a:rPr>
              <a:t>Python: A mais popular, versátil e com uma enorme biblioteca para análise, manipulação, visualização de dados e machine learning (ex: pandas, NumPy, scikit-learn, TensorFlow, PyTorch).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R: Muito usada para estatística, análises exploratórias e visualizações sofisticadas (ex: ggplot2, dplyr).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SQL: Linguagem padrão para consulta em bancos de dados relacionais.</a:t>
            </a:r>
            <a:endParaRPr/>
          </a:p>
        </p:txBody>
      </p:sp>
      <p:cxnSp>
        <p:nvCxnSpPr>
          <p:cNvPr id="526" name="Google Shape;526;p78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ferramentas para Data Science</a:t>
            </a:r>
            <a:endParaRPr/>
          </a:p>
        </p:txBody>
      </p:sp>
      <p:sp>
        <p:nvSpPr>
          <p:cNvPr id="532" name="Google Shape;532;p79"/>
          <p:cNvSpPr txBox="1"/>
          <p:nvPr>
            <p:ph idx="1" type="body"/>
          </p:nvPr>
        </p:nvSpPr>
        <p:spPr>
          <a:xfrm>
            <a:off x="471900" y="1919075"/>
            <a:ext cx="8025600" cy="26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2. Ambientes e Notebooks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500"/>
              <a:t>Jupyter Notebook / JupyterLab: Ambiente interativo para desenvolvimento com células de código, texto e gráficos.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accent1"/>
                </a:solidFill>
              </a:rPr>
              <a:t>Google Colab: Versão cloud do Jupyter, com GPUs grátis e integração com Google Drive.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500"/>
              <a:t>RStudio: IDE para linguagem R, com suporte para scripts, notebooks e visualizações.</a:t>
            </a:r>
            <a:endParaRPr sz="1500"/>
          </a:p>
        </p:txBody>
      </p:sp>
      <p:cxnSp>
        <p:nvCxnSpPr>
          <p:cNvPr id="533" name="Google Shape;533;p79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o Curso</a:t>
            </a:r>
            <a:endParaRPr/>
          </a:p>
        </p:txBody>
      </p:sp>
      <p:sp>
        <p:nvSpPr>
          <p:cNvPr id="155" name="Google Shape;155;p31"/>
          <p:cNvSpPr txBox="1"/>
          <p:nvPr>
            <p:ph idx="1" type="body"/>
          </p:nvPr>
        </p:nvSpPr>
        <p:spPr>
          <a:xfrm>
            <a:off x="471900" y="1919075"/>
            <a:ext cx="8025600" cy="26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Carga Horária: </a:t>
            </a:r>
            <a:r>
              <a:rPr lang="pt-BR"/>
              <a:t>60h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Objetivo: </a:t>
            </a:r>
            <a:r>
              <a:rPr lang="pt-BR"/>
              <a:t>O desenvolvimento de competências relativas programação utilizando codificações na linguagem Python, com vistas à coleta, limpeza, organização e transformação de dados e seguindo boas práticas, procedimentos e normas.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156" name="Google Shape;156;p31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Calend</a:t>
            </a:r>
            <a:r>
              <a:rPr lang="pt-BR"/>
              <a:t>ário</a:t>
            </a:r>
            <a:endParaRPr/>
          </a:p>
        </p:txBody>
      </p:sp>
      <p:cxnSp>
        <p:nvCxnSpPr>
          <p:cNvPr id="162" name="Google Shape;162;p32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63" name="Google Shape;163;p32" title="Planejamento Cursos de TI - 2025 (Python - Mari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250" y="522675"/>
            <a:ext cx="6535825" cy="46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Calendário</a:t>
            </a:r>
            <a:endParaRPr/>
          </a:p>
        </p:txBody>
      </p:sp>
      <p:cxnSp>
        <p:nvCxnSpPr>
          <p:cNvPr id="169" name="Google Shape;169;p33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70" name="Google Shape;170;p33" title="Planejamento Cursos de TI - 2025 (Python - Mari)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350" y="914000"/>
            <a:ext cx="6296725" cy="404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preciso para ter meu certificado?</a:t>
            </a:r>
            <a:endParaRPr/>
          </a:p>
        </p:txBody>
      </p:sp>
      <p:sp>
        <p:nvSpPr>
          <p:cNvPr id="176" name="Google Shape;176;p34"/>
          <p:cNvSpPr txBox="1"/>
          <p:nvPr>
            <p:ph idx="1" type="body"/>
          </p:nvPr>
        </p:nvSpPr>
        <p:spPr>
          <a:xfrm>
            <a:off x="471900" y="1919075"/>
            <a:ext cx="8025600" cy="26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Nota maior ou igual a 50 - </a:t>
            </a:r>
            <a:r>
              <a:rPr lang="pt-BR"/>
              <a:t>Participação nas aulas e projeto avaliativo.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Frequência maior ou igual a 75% - </a:t>
            </a:r>
            <a:r>
              <a:rPr lang="pt-BR"/>
              <a:t>Faltar em último caso.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Deem o melhor de vocês sempre!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177" name="Google Shape;177;p34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666666"/>
      </a:dk1>
      <a:lt1>
        <a:srgbClr val="FFFFFF"/>
      </a:lt1>
      <a:dk2>
        <a:srgbClr val="424242"/>
      </a:dk2>
      <a:lt2>
        <a:srgbClr val="000000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